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62" autoAdjust="0"/>
    <p:restoredTop sz="94660"/>
  </p:normalViewPr>
  <p:slideViewPr>
    <p:cSldViewPr snapToGrid="0">
      <p:cViewPr varScale="1">
        <p:scale>
          <a:sx n="74" d="100"/>
          <a:sy n="74" d="100"/>
        </p:scale>
        <p:origin x="55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BC5793-54E2-48C8-848D-98B26599F0AD}" type="datetimeFigureOut">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A86D6-E0E7-42C2-B48C-7AF8B0D0B704}" type="slidenum">
              <a:rPr lang="en-US" smtClean="0"/>
              <a:t>‹#›</a:t>
            </a:fld>
            <a:endParaRPr lang="en-US"/>
          </a:p>
        </p:txBody>
      </p:sp>
    </p:spTree>
    <p:extLst>
      <p:ext uri="{BB962C8B-B14F-4D97-AF65-F5344CB8AC3E}">
        <p14:creationId xmlns:p14="http://schemas.microsoft.com/office/powerpoint/2010/main" val="1603622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BC5793-54E2-48C8-848D-98B26599F0AD}" type="datetimeFigureOut">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A86D6-E0E7-42C2-B48C-7AF8B0D0B704}" type="slidenum">
              <a:rPr lang="en-US" smtClean="0"/>
              <a:t>‹#›</a:t>
            </a:fld>
            <a:endParaRPr lang="en-US"/>
          </a:p>
        </p:txBody>
      </p:sp>
    </p:spTree>
    <p:extLst>
      <p:ext uri="{BB962C8B-B14F-4D97-AF65-F5344CB8AC3E}">
        <p14:creationId xmlns:p14="http://schemas.microsoft.com/office/powerpoint/2010/main" val="2315470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BC5793-54E2-48C8-848D-98B26599F0AD}" type="datetimeFigureOut">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A86D6-E0E7-42C2-B48C-7AF8B0D0B704}" type="slidenum">
              <a:rPr lang="en-US" smtClean="0"/>
              <a:t>‹#›</a:t>
            </a:fld>
            <a:endParaRPr lang="en-US"/>
          </a:p>
        </p:txBody>
      </p:sp>
    </p:spTree>
    <p:extLst>
      <p:ext uri="{BB962C8B-B14F-4D97-AF65-F5344CB8AC3E}">
        <p14:creationId xmlns:p14="http://schemas.microsoft.com/office/powerpoint/2010/main" val="643754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BC5793-54E2-48C8-848D-98B26599F0AD}" type="datetimeFigureOut">
              <a:rPr lang="en-US" smtClean="0"/>
              <a:t>10/15/2018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A86D6-E0E7-42C2-B48C-7AF8B0D0B704}" type="slidenum">
              <a:rPr lang="en-US" smtClean="0"/>
              <a:t>‹#›</a:t>
            </a:fld>
            <a:endParaRPr lang="en-US"/>
          </a:p>
        </p:txBody>
      </p:sp>
    </p:spTree>
    <p:extLst>
      <p:ext uri="{BB962C8B-B14F-4D97-AF65-F5344CB8AC3E}">
        <p14:creationId xmlns:p14="http://schemas.microsoft.com/office/powerpoint/2010/main" val="389897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BC5793-54E2-48C8-848D-98B26599F0AD}" type="datetimeFigureOut">
              <a:rPr lang="en-US" smtClean="0"/>
              <a:t>10/15/2018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3A86D6-E0E7-42C2-B48C-7AF8B0D0B704}" type="slidenum">
              <a:rPr lang="en-US" smtClean="0"/>
              <a:t>‹#›</a:t>
            </a:fld>
            <a:endParaRPr lang="en-US"/>
          </a:p>
        </p:txBody>
      </p:sp>
    </p:spTree>
    <p:extLst>
      <p:ext uri="{BB962C8B-B14F-4D97-AF65-F5344CB8AC3E}">
        <p14:creationId xmlns:p14="http://schemas.microsoft.com/office/powerpoint/2010/main" val="2143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BC5793-54E2-48C8-848D-98B26599F0AD}" type="datetimeFigureOut">
              <a:rPr lang="en-US" smtClean="0"/>
              <a:t>10/15/2018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3A86D6-E0E7-42C2-B48C-7AF8B0D0B704}" type="slidenum">
              <a:rPr lang="en-US" smtClean="0"/>
              <a:t>‹#›</a:t>
            </a:fld>
            <a:endParaRPr lang="en-US"/>
          </a:p>
        </p:txBody>
      </p:sp>
    </p:spTree>
    <p:extLst>
      <p:ext uri="{BB962C8B-B14F-4D97-AF65-F5344CB8AC3E}">
        <p14:creationId xmlns:p14="http://schemas.microsoft.com/office/powerpoint/2010/main" val="2070689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BC5793-54E2-48C8-848D-98B26599F0AD}" type="datetimeFigureOut">
              <a:rPr lang="en-US" smtClean="0"/>
              <a:t>10/15/2018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3A86D6-E0E7-42C2-B48C-7AF8B0D0B704}" type="slidenum">
              <a:rPr lang="en-US" smtClean="0"/>
              <a:t>‹#›</a:t>
            </a:fld>
            <a:endParaRPr lang="en-US"/>
          </a:p>
        </p:txBody>
      </p:sp>
    </p:spTree>
    <p:extLst>
      <p:ext uri="{BB962C8B-B14F-4D97-AF65-F5344CB8AC3E}">
        <p14:creationId xmlns:p14="http://schemas.microsoft.com/office/powerpoint/2010/main" val="506751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BC5793-54E2-48C8-848D-98B26599F0AD}" type="datetimeFigureOut">
              <a:rPr lang="en-US" smtClean="0"/>
              <a:t>10/15/2018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A86D6-E0E7-42C2-B48C-7AF8B0D0B704}" type="slidenum">
              <a:rPr lang="en-US" smtClean="0"/>
              <a:t>‹#›</a:t>
            </a:fld>
            <a:endParaRPr lang="en-US"/>
          </a:p>
        </p:txBody>
      </p:sp>
    </p:spTree>
    <p:extLst>
      <p:ext uri="{BB962C8B-B14F-4D97-AF65-F5344CB8AC3E}">
        <p14:creationId xmlns:p14="http://schemas.microsoft.com/office/powerpoint/2010/main" val="3071742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BC5793-54E2-48C8-848D-98B26599F0AD}" type="datetimeFigureOut">
              <a:rPr lang="en-US" smtClean="0"/>
              <a:t>10/15/2018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A86D6-E0E7-42C2-B48C-7AF8B0D0B704}" type="slidenum">
              <a:rPr lang="en-US" smtClean="0"/>
              <a:t>‹#›</a:t>
            </a:fld>
            <a:endParaRPr lang="en-US"/>
          </a:p>
        </p:txBody>
      </p:sp>
    </p:spTree>
    <p:extLst>
      <p:ext uri="{BB962C8B-B14F-4D97-AF65-F5344CB8AC3E}">
        <p14:creationId xmlns:p14="http://schemas.microsoft.com/office/powerpoint/2010/main" val="402263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BC5793-54E2-48C8-848D-98B26599F0AD}" type="datetimeFigureOut">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A86D6-E0E7-42C2-B48C-7AF8B0D0B704}" type="slidenum">
              <a:rPr lang="en-US" smtClean="0"/>
              <a:t>‹#›</a:t>
            </a:fld>
            <a:endParaRPr lang="en-US"/>
          </a:p>
        </p:txBody>
      </p:sp>
    </p:spTree>
    <p:extLst>
      <p:ext uri="{BB962C8B-B14F-4D97-AF65-F5344CB8AC3E}">
        <p14:creationId xmlns:p14="http://schemas.microsoft.com/office/powerpoint/2010/main" val="1994763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BC5793-54E2-48C8-848D-98B26599F0AD}" type="datetimeFigureOut">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A86D6-E0E7-42C2-B48C-7AF8B0D0B704}" type="slidenum">
              <a:rPr lang="en-US" smtClean="0"/>
              <a:t>‹#›</a:t>
            </a:fld>
            <a:endParaRPr lang="en-US"/>
          </a:p>
        </p:txBody>
      </p:sp>
    </p:spTree>
    <p:extLst>
      <p:ext uri="{BB962C8B-B14F-4D97-AF65-F5344CB8AC3E}">
        <p14:creationId xmlns:p14="http://schemas.microsoft.com/office/powerpoint/2010/main" val="1159880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BC5793-54E2-48C8-848D-98B26599F0AD}" type="datetimeFigureOut">
              <a:rPr lang="en-US" smtClean="0"/>
              <a:t>10/15/2018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A86D6-E0E7-42C2-B48C-7AF8B0D0B704}" type="slidenum">
              <a:rPr lang="en-US" smtClean="0"/>
              <a:t>‹#›</a:t>
            </a:fld>
            <a:endParaRPr lang="en-US"/>
          </a:p>
        </p:txBody>
      </p:sp>
    </p:spTree>
    <p:extLst>
      <p:ext uri="{BB962C8B-B14F-4D97-AF65-F5344CB8AC3E}">
        <p14:creationId xmlns:p14="http://schemas.microsoft.com/office/powerpoint/2010/main" val="3849605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081824" y="515155"/>
            <a:ext cx="10271975" cy="5661808"/>
          </a:xfrm>
        </p:spPr>
        <p:txBody>
          <a:bodyPr>
            <a:normAutofit/>
          </a:bodyPr>
          <a:lstStyle/>
          <a:p>
            <a:pPr marL="0" indent="0" algn="ctr">
              <a:lnSpc>
                <a:spcPct val="200000"/>
              </a:lnSpc>
              <a:buNone/>
            </a:pPr>
            <a:r>
              <a:rPr lang="en-US" sz="4000" dirty="0"/>
              <a:t>Science</a:t>
            </a:r>
            <a:br>
              <a:rPr lang="en-US" sz="4000" dirty="0"/>
            </a:br>
            <a:r>
              <a:rPr lang="en-GB" sz="4000" dirty="0" smtClean="0"/>
              <a:t>Name:</a:t>
            </a:r>
            <a:r>
              <a:rPr lang="en-US" sz="4000" dirty="0"/>
              <a:t/>
            </a:r>
            <a:br>
              <a:rPr lang="en-US" sz="4000" dirty="0"/>
            </a:br>
            <a:r>
              <a:rPr lang="en-GB" sz="4000" dirty="0"/>
              <a:t>School </a:t>
            </a:r>
            <a:r>
              <a:rPr lang="en-GB" sz="4000" dirty="0" smtClean="0"/>
              <a:t>Affiliation:</a:t>
            </a:r>
            <a:endParaRPr lang="en-US" sz="4000" dirty="0"/>
          </a:p>
        </p:txBody>
      </p:sp>
    </p:spTree>
    <p:extLst>
      <p:ext uri="{BB962C8B-B14F-4D97-AF65-F5344CB8AC3E}">
        <p14:creationId xmlns:p14="http://schemas.microsoft.com/office/powerpoint/2010/main" val="35166377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9788" y="457199"/>
            <a:ext cx="3932237" cy="2157211"/>
          </a:xfrm>
        </p:spPr>
        <p:txBody>
          <a:bodyPr>
            <a:normAutofit fontScale="90000"/>
          </a:bodyPr>
          <a:lstStyle/>
          <a:p>
            <a:r>
              <a:rPr lang="en-US" dirty="0" smtClean="0">
                <a:solidFill>
                  <a:schemeClr val="accent6"/>
                </a:solidFill>
              </a:rPr>
              <a:t>Covered Concepts:</a:t>
            </a:r>
            <a:r>
              <a:rPr lang="en-US" dirty="0" smtClean="0">
                <a:solidFill>
                  <a:srgbClr val="FF0000"/>
                </a:solidFill>
              </a:rPr>
              <a:t/>
            </a:r>
            <a:br>
              <a:rPr lang="en-US" dirty="0" smtClean="0">
                <a:solidFill>
                  <a:srgbClr val="FF0000"/>
                </a:solidFill>
              </a:rPr>
            </a:br>
            <a:r>
              <a:rPr lang="en-US" dirty="0" smtClean="0">
                <a:solidFill>
                  <a:srgbClr val="FF0000"/>
                </a:solidFill>
              </a:rPr>
              <a:t>Relationship between impulse momentum theorem and Newton’s second law.</a:t>
            </a:r>
            <a:endParaRPr lang="en-US" dirty="0">
              <a:solidFill>
                <a:srgbClr val="FF0000"/>
              </a:solidFill>
            </a:endParaRPr>
          </a:p>
        </p:txBody>
      </p:sp>
      <p:pic>
        <p:nvPicPr>
          <p:cNvPr id="4" name="Content Placeholder 3"/>
          <p:cNvPicPr>
            <a:picLocks noGrp="1" noChangeAspect="1"/>
          </p:cNvPicPr>
          <p:nvPr>
            <p:ph type="pic" idx="1"/>
          </p:nvPr>
        </p:nvPicPr>
        <p:blipFill>
          <a:blip r:embed="rId2"/>
          <a:srcRect l="5660" r="5660"/>
          <a:stretch>
            <a:fillRect/>
          </a:stretch>
        </p:blipFill>
        <p:spPr>
          <a:xfrm>
            <a:off x="4910930" y="457200"/>
            <a:ext cx="6843703" cy="5403850"/>
          </a:xfrm>
          <a:prstGeom prst="rect">
            <a:avLst/>
          </a:prstGeom>
        </p:spPr>
      </p:pic>
      <p:sp>
        <p:nvSpPr>
          <p:cNvPr id="6" name="Text Placeholder 5"/>
          <p:cNvSpPr>
            <a:spLocks noGrp="1"/>
          </p:cNvSpPr>
          <p:nvPr>
            <p:ph type="body" sz="half" idx="2"/>
          </p:nvPr>
        </p:nvSpPr>
        <p:spPr>
          <a:xfrm>
            <a:off x="839788" y="2614410"/>
            <a:ext cx="3932237" cy="3254578"/>
          </a:xfrm>
        </p:spPr>
        <p:txBody>
          <a:bodyPr>
            <a:normAutofit/>
          </a:bodyPr>
          <a:lstStyle/>
          <a:p>
            <a:r>
              <a:rPr lang="en-US" sz="2400" dirty="0" smtClean="0"/>
              <a:t> </a:t>
            </a:r>
            <a:r>
              <a:rPr lang="en-US" sz="2400" b="1" dirty="0" smtClean="0"/>
              <a:t>J = </a:t>
            </a:r>
            <a:r>
              <a:rPr lang="en-US" sz="2400" dirty="0" smtClean="0"/>
              <a:t>∆</a:t>
            </a:r>
            <a:r>
              <a:rPr lang="en-US" sz="2400" b="1" dirty="0" smtClean="0"/>
              <a:t>p</a:t>
            </a:r>
          </a:p>
          <a:p>
            <a:r>
              <a:rPr lang="en-US" sz="2400" b="1" dirty="0" smtClean="0"/>
              <a:t>J = </a:t>
            </a:r>
            <a:r>
              <a:rPr lang="en-US" sz="2400" dirty="0" smtClean="0"/>
              <a:t>Impulse</a:t>
            </a:r>
          </a:p>
          <a:p>
            <a:r>
              <a:rPr lang="en-US" sz="2400" dirty="0" smtClean="0"/>
              <a:t>∆</a:t>
            </a:r>
            <a:r>
              <a:rPr lang="en-US" sz="2400" b="1" dirty="0" smtClean="0"/>
              <a:t>p = </a:t>
            </a:r>
            <a:r>
              <a:rPr lang="en-US" sz="2400" dirty="0" smtClean="0"/>
              <a:t>Change in momentum</a:t>
            </a:r>
          </a:p>
          <a:p>
            <a:endParaRPr lang="en-US" sz="2400" b="1" dirty="0" smtClean="0"/>
          </a:p>
        </p:txBody>
      </p:sp>
    </p:spTree>
    <p:extLst>
      <p:ext uri="{BB962C8B-B14F-4D97-AF65-F5344CB8AC3E}">
        <p14:creationId xmlns:p14="http://schemas.microsoft.com/office/powerpoint/2010/main" val="40643735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670" y="463639"/>
            <a:ext cx="10787130" cy="5713324"/>
          </a:xfrm>
        </p:spPr>
        <p:txBody>
          <a:bodyPr>
            <a:normAutofit lnSpcReduction="10000"/>
          </a:bodyPr>
          <a:lstStyle/>
          <a:p>
            <a:r>
              <a:rPr lang="en-US" dirty="0" smtClean="0">
                <a:solidFill>
                  <a:schemeClr val="accent6"/>
                </a:solidFill>
              </a:rPr>
              <a:t>Observed: </a:t>
            </a:r>
            <a:r>
              <a:rPr lang="en-US" sz="2000" dirty="0" smtClean="0"/>
              <a:t>the amount of force applied by the baseball player translates to the change in momentum of the baseball.</a:t>
            </a:r>
          </a:p>
          <a:p>
            <a:r>
              <a:rPr lang="en-US" dirty="0" smtClean="0">
                <a:solidFill>
                  <a:srgbClr val="00B0F0"/>
                </a:solidFill>
              </a:rPr>
              <a:t>Explanation: </a:t>
            </a:r>
            <a:r>
              <a:rPr lang="en-US" sz="2000" dirty="0" smtClean="0"/>
              <a:t>When a force acts on a body in a given time, an impulse is generated. For instance, in the above case, when a baseball is hit using a bat within a short period of time, enough force is created which acts on the body within a very short period of time.</a:t>
            </a:r>
          </a:p>
          <a:p>
            <a:r>
              <a:rPr lang="en-US" sz="2000" dirty="0" smtClean="0"/>
              <a:t>This phenomenon is well explained by both Newton's second law of motion (F = m a) and Impulse-momentum theorem. </a:t>
            </a:r>
          </a:p>
          <a:p>
            <a:r>
              <a:rPr lang="en-US" sz="2000" dirty="0" smtClean="0"/>
              <a:t>For Impulse-momentum theorem which is defined using the formula </a:t>
            </a:r>
            <a:r>
              <a:rPr lang="en-US" sz="2000" b="1" dirty="0" smtClean="0"/>
              <a:t>J</a:t>
            </a:r>
            <a:r>
              <a:rPr lang="en-US" sz="2000" dirty="0" smtClean="0"/>
              <a:t> = ∆</a:t>
            </a:r>
            <a:r>
              <a:rPr lang="en-US" sz="2000" b="1" dirty="0" smtClean="0"/>
              <a:t>p</a:t>
            </a:r>
          </a:p>
          <a:p>
            <a:r>
              <a:rPr lang="en-US" sz="2000" dirty="0" smtClean="0"/>
              <a:t>Assuming we have a constant mass, therefore,  Ḟ ∆t = m ∆v</a:t>
            </a:r>
          </a:p>
          <a:p>
            <a:r>
              <a:rPr lang="en-US" sz="2000" dirty="0" smtClean="0"/>
              <a:t>If we have a changing mass, therefore, </a:t>
            </a:r>
          </a:p>
          <a:p>
            <a:r>
              <a:rPr lang="en-US" sz="2000" dirty="0" smtClean="0"/>
              <a:t>Ḟ </a:t>
            </a:r>
            <a:r>
              <a:rPr lang="en-US" sz="2000" dirty="0" err="1" smtClean="0"/>
              <a:t>dt</a:t>
            </a:r>
            <a:r>
              <a:rPr lang="en-US" sz="2000" dirty="0" smtClean="0"/>
              <a:t> = mdv + v </a:t>
            </a:r>
            <a:r>
              <a:rPr lang="en-US" sz="2000" dirty="0" err="1" smtClean="0"/>
              <a:t>dm</a:t>
            </a:r>
            <a:endParaRPr lang="en-US" sz="2000" dirty="0" smtClean="0"/>
          </a:p>
          <a:p>
            <a:r>
              <a:rPr lang="en-US" sz="2000" dirty="0" smtClean="0"/>
              <a:t>Using the above logic, we can conclude that the impulse momentum  theorem is equal to the Newton's second law of motion.</a:t>
            </a:r>
            <a:endParaRPr lang="en-US" dirty="0" smtClean="0"/>
          </a:p>
          <a:p>
            <a:r>
              <a:rPr lang="en-US" sz="2000" dirty="0" smtClean="0"/>
              <a:t>The SI units of momentum is kilograms meter per second (kg m/s)</a:t>
            </a:r>
          </a:p>
          <a:p>
            <a:r>
              <a:rPr lang="en-US" sz="2000" dirty="0" smtClean="0"/>
              <a:t>The SI units of impulse is newton second (N s)</a:t>
            </a:r>
          </a:p>
          <a:p>
            <a:r>
              <a:rPr lang="en-US" sz="2000" dirty="0" smtClean="0"/>
              <a:t>Therefore, N s = Kg m/s</a:t>
            </a:r>
          </a:p>
        </p:txBody>
      </p:sp>
    </p:spTree>
    <p:extLst>
      <p:ext uri="{BB962C8B-B14F-4D97-AF65-F5344CB8AC3E}">
        <p14:creationId xmlns:p14="http://schemas.microsoft.com/office/powerpoint/2010/main" val="8255114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0158" y="457199"/>
            <a:ext cx="3831867" cy="2118575"/>
          </a:xfrm>
        </p:spPr>
        <p:txBody>
          <a:bodyPr>
            <a:normAutofit fontScale="90000"/>
          </a:bodyPr>
          <a:lstStyle/>
          <a:p>
            <a:r>
              <a:rPr lang="en-US" dirty="0" smtClean="0">
                <a:solidFill>
                  <a:srgbClr val="00B0F0"/>
                </a:solidFill>
              </a:rPr>
              <a:t>Covered concept:</a:t>
            </a:r>
            <a:r>
              <a:rPr lang="en-US" dirty="0" smtClean="0"/>
              <a:t/>
            </a:r>
            <a:br>
              <a:rPr lang="en-US" dirty="0" smtClean="0"/>
            </a:br>
            <a:r>
              <a:rPr lang="en-US" dirty="0" smtClean="0">
                <a:solidFill>
                  <a:schemeClr val="accent6"/>
                </a:solidFill>
              </a:rPr>
              <a:t>Relationship between linear momentum conservation and Newton’s third law</a:t>
            </a:r>
            <a:endParaRPr lang="en-US" dirty="0">
              <a:solidFill>
                <a:schemeClr val="accent6"/>
              </a:solidFill>
            </a:endParaRPr>
          </a:p>
        </p:txBody>
      </p:sp>
      <p:sp>
        <p:nvSpPr>
          <p:cNvPr id="6" name="Text Placeholder 5"/>
          <p:cNvSpPr>
            <a:spLocks noGrp="1"/>
          </p:cNvSpPr>
          <p:nvPr>
            <p:ph type="body" sz="half" idx="2"/>
          </p:nvPr>
        </p:nvSpPr>
        <p:spPr>
          <a:xfrm>
            <a:off x="940158" y="2575774"/>
            <a:ext cx="3831867" cy="3293214"/>
          </a:xfrm>
        </p:spPr>
        <p:txBody>
          <a:bodyPr>
            <a:normAutofit/>
          </a:bodyPr>
          <a:lstStyle/>
          <a:p>
            <a:endParaRPr lang="en-US" sz="2800" dirty="0" smtClean="0"/>
          </a:p>
          <a:p>
            <a:endParaRPr lang="en-US" sz="2800" dirty="0" smtClean="0"/>
          </a:p>
          <a:p>
            <a:r>
              <a:rPr lang="en-US" sz="2800" smtClean="0"/>
              <a:t>Rocket </a:t>
            </a:r>
            <a:r>
              <a:rPr lang="en-US" sz="2800" dirty="0" smtClean="0"/>
              <a:t>moving into space</a:t>
            </a:r>
            <a:endParaRPr lang="en-US" sz="2800" dirty="0"/>
          </a:p>
        </p:txBody>
      </p:sp>
      <p:pic>
        <p:nvPicPr>
          <p:cNvPr id="24" name="Picture 23"/>
          <p:cNvPicPr>
            <a:picLocks noChangeAspect="1"/>
          </p:cNvPicPr>
          <p:nvPr/>
        </p:nvPicPr>
        <p:blipFill>
          <a:blip r:embed="rId2"/>
          <a:stretch>
            <a:fillRect/>
          </a:stretch>
        </p:blipFill>
        <p:spPr>
          <a:xfrm>
            <a:off x="4772025" y="457199"/>
            <a:ext cx="4925313" cy="5411789"/>
          </a:xfrm>
          <a:prstGeom prst="rect">
            <a:avLst/>
          </a:prstGeom>
        </p:spPr>
      </p:pic>
    </p:spTree>
    <p:extLst>
      <p:ext uri="{BB962C8B-B14F-4D97-AF65-F5344CB8AC3E}">
        <p14:creationId xmlns:p14="http://schemas.microsoft.com/office/powerpoint/2010/main" val="6720687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76518" y="566670"/>
            <a:ext cx="10877282" cy="5610293"/>
          </a:xfrm>
        </p:spPr>
        <p:txBody>
          <a:bodyPr/>
          <a:lstStyle/>
          <a:p>
            <a:r>
              <a:rPr lang="en-US" dirty="0" smtClean="0"/>
              <a:t>Rocket propulsion is a good example that explains the relationship between the Newton’s third law and the law of conservation of momentum.</a:t>
            </a:r>
          </a:p>
          <a:p>
            <a:r>
              <a:rPr lang="en-US" dirty="0" smtClean="0"/>
              <a:t>The system of a rocket has a varying mass with lime.</a:t>
            </a:r>
          </a:p>
          <a:p>
            <a:r>
              <a:rPr lang="en-US" dirty="0" smtClean="0"/>
              <a:t> In a rocket, the combustion of fuels at high temperature and pressure generates gasses that are ejected from a nozzles, the escaping gasses creates a reaction that provides thrust enough to launch and flight a rocket.</a:t>
            </a:r>
          </a:p>
          <a:p>
            <a:r>
              <a:rPr lang="en-US" dirty="0" smtClean="0"/>
              <a:t>Using the law of conservation of momentum, the escaping gasses are equal to the momentum gained by the rocket.</a:t>
            </a:r>
          </a:p>
          <a:p>
            <a:r>
              <a:rPr lang="en-US" dirty="0" smtClean="0"/>
              <a:t>Consequently, the fuel system and the mass of the rocket keeps on falling due to absconding mass of gases.</a:t>
            </a:r>
          </a:p>
          <a:p>
            <a:endParaRPr lang="en-US" dirty="0"/>
          </a:p>
        </p:txBody>
      </p:sp>
    </p:spTree>
    <p:extLst>
      <p:ext uri="{BB962C8B-B14F-4D97-AF65-F5344CB8AC3E}">
        <p14:creationId xmlns:p14="http://schemas.microsoft.com/office/powerpoint/2010/main" val="30150931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smtClean="0">
                <a:solidFill>
                  <a:schemeClr val="accent6"/>
                </a:solidFill>
              </a:rPr>
              <a:t>Covered concept: </a:t>
            </a:r>
            <a:br>
              <a:rPr lang="en-US" dirty="0" smtClean="0">
                <a:solidFill>
                  <a:schemeClr val="accent6"/>
                </a:solidFill>
              </a:rPr>
            </a:br>
            <a:r>
              <a:rPr lang="en-US" dirty="0" smtClean="0">
                <a:solidFill>
                  <a:srgbClr val="FF0000"/>
                </a:solidFill>
              </a:rPr>
              <a:t>How momentum conservation is exemplified in various physical activities.</a:t>
            </a:r>
            <a:endParaRPr lang="en-US" dirty="0">
              <a:solidFill>
                <a:srgbClr val="FF0000"/>
              </a:solidFill>
            </a:endParaRPr>
          </a:p>
        </p:txBody>
      </p:sp>
      <p:pic>
        <p:nvPicPr>
          <p:cNvPr id="7" name="Picture Placeholder 6"/>
          <p:cNvPicPr>
            <a:picLocks noGrp="1" noChangeAspect="1"/>
          </p:cNvPicPr>
          <p:nvPr>
            <p:ph type="pic" idx="1"/>
          </p:nvPr>
        </p:nvPicPr>
        <p:blipFill>
          <a:blip r:embed="rId2"/>
          <a:srcRect l="2085" r="2085"/>
          <a:stretch>
            <a:fillRect/>
          </a:stretch>
        </p:blipFill>
        <p:spPr>
          <a:xfrm>
            <a:off x="4772025" y="0"/>
            <a:ext cx="6952078" cy="5868988"/>
          </a:xfrm>
          <a:prstGeom prst="rect">
            <a:avLst/>
          </a:prstGeom>
        </p:spPr>
      </p:pic>
      <p:sp>
        <p:nvSpPr>
          <p:cNvPr id="6" name="Text Placeholder 5"/>
          <p:cNvSpPr>
            <a:spLocks noGrp="1"/>
          </p:cNvSpPr>
          <p:nvPr>
            <p:ph type="body" sz="half" idx="2"/>
          </p:nvPr>
        </p:nvSpPr>
        <p:spPr>
          <a:xfrm>
            <a:off x="839788" y="2934494"/>
            <a:ext cx="3932237" cy="3811588"/>
          </a:xfrm>
        </p:spPr>
        <p:txBody>
          <a:bodyPr>
            <a:normAutofit/>
          </a:bodyPr>
          <a:lstStyle/>
          <a:p>
            <a:r>
              <a:rPr lang="en-US" sz="3200" dirty="0" smtClean="0"/>
              <a:t>Momentum before collision = momentum after collision. </a:t>
            </a:r>
            <a:endParaRPr lang="en-US" sz="3200" dirty="0"/>
          </a:p>
        </p:txBody>
      </p:sp>
    </p:spTree>
    <p:extLst>
      <p:ext uri="{BB962C8B-B14F-4D97-AF65-F5344CB8AC3E}">
        <p14:creationId xmlns:p14="http://schemas.microsoft.com/office/powerpoint/2010/main" val="24368304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89397" y="231820"/>
            <a:ext cx="10864403" cy="5945143"/>
          </a:xfrm>
        </p:spPr>
        <p:txBody>
          <a:bodyPr>
            <a:normAutofit lnSpcReduction="10000"/>
          </a:bodyPr>
          <a:lstStyle/>
          <a:p>
            <a:r>
              <a:rPr lang="en-US" dirty="0" smtClean="0">
                <a:solidFill>
                  <a:schemeClr val="accent6"/>
                </a:solidFill>
              </a:rPr>
              <a:t>Observed</a:t>
            </a:r>
            <a:r>
              <a:rPr lang="en-US" dirty="0" smtClean="0"/>
              <a:t>: before and after the collision, the white ball hits the yellow ball it losses momentum and the yellow ball gains momentum. The amount of momentum lost by the white ball is equal to the amount of momentum gained by the yellow ball. </a:t>
            </a:r>
          </a:p>
          <a:p>
            <a:r>
              <a:rPr lang="en-US" dirty="0" smtClean="0">
                <a:solidFill>
                  <a:schemeClr val="accent6"/>
                </a:solidFill>
              </a:rPr>
              <a:t>Explanation</a:t>
            </a:r>
            <a:r>
              <a:rPr lang="en-US" dirty="0" smtClean="0"/>
              <a:t>: from the law of conservation of linear momentum which states that the momentum remains unchanged no matter what until an external force comes into action with it. </a:t>
            </a:r>
          </a:p>
          <a:p>
            <a:r>
              <a:rPr lang="en-US" dirty="0" smtClean="0"/>
              <a:t>Mathematically, the conservation of momentum is as a result of homogeneity of space meaning the physical laws are not dependent on the position. </a:t>
            </a:r>
          </a:p>
          <a:p>
            <a:r>
              <a:rPr lang="en-US" dirty="0" smtClean="0"/>
              <a:t>For example, when the before the white ball is hit, its position is zero since its at rest, when it collides with the yellow ball, at the end the yellow ball is at rest and therefore both initial and final momentum should be zero according to the law of conservation of momentum. i.e. F1 = -F2 and F1 + F2 = 0</a:t>
            </a:r>
          </a:p>
        </p:txBody>
      </p:sp>
    </p:spTree>
    <p:extLst>
      <p:ext uri="{BB962C8B-B14F-4D97-AF65-F5344CB8AC3E}">
        <p14:creationId xmlns:p14="http://schemas.microsoft.com/office/powerpoint/2010/main" val="28799401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solidFill>
                  <a:schemeClr val="accent6"/>
                </a:solidFill>
              </a:rPr>
              <a:t>Covered concept:</a:t>
            </a:r>
            <a:r>
              <a:rPr lang="en-US" dirty="0" smtClean="0"/>
              <a:t/>
            </a:r>
            <a:br>
              <a:rPr lang="en-US" dirty="0" smtClean="0"/>
            </a:br>
            <a:r>
              <a:rPr lang="en-US" dirty="0" smtClean="0">
                <a:solidFill>
                  <a:srgbClr val="FF0000"/>
                </a:solidFill>
              </a:rPr>
              <a:t>Difference between kinetic and potential energy.</a:t>
            </a:r>
            <a:endParaRPr lang="en-US" dirty="0">
              <a:solidFill>
                <a:srgbClr val="FF0000"/>
              </a:solidFill>
            </a:endParaRPr>
          </a:p>
        </p:txBody>
      </p:sp>
      <p:sp>
        <p:nvSpPr>
          <p:cNvPr id="7" name="Text Placeholder 6"/>
          <p:cNvSpPr>
            <a:spLocks noGrp="1"/>
          </p:cNvSpPr>
          <p:nvPr>
            <p:ph type="body" idx="1"/>
          </p:nvPr>
        </p:nvSpPr>
        <p:spPr/>
        <p:txBody>
          <a:bodyPr/>
          <a:lstStyle/>
          <a:p>
            <a:r>
              <a:rPr lang="en-US" dirty="0" smtClean="0"/>
              <a:t>Kinetic Energy (A)</a:t>
            </a:r>
            <a:endParaRPr lang="en-US" dirty="0"/>
          </a:p>
        </p:txBody>
      </p:sp>
      <p:pic>
        <p:nvPicPr>
          <p:cNvPr id="11" name="Content Placeholder 10"/>
          <p:cNvPicPr>
            <a:picLocks noGrp="1" noChangeAspect="1"/>
          </p:cNvPicPr>
          <p:nvPr>
            <p:ph sz="half" idx="2"/>
          </p:nvPr>
        </p:nvPicPr>
        <p:blipFill>
          <a:blip r:embed="rId2"/>
          <a:stretch>
            <a:fillRect/>
          </a:stretch>
        </p:blipFill>
        <p:spPr>
          <a:xfrm>
            <a:off x="1043189" y="2505075"/>
            <a:ext cx="4623515" cy="3818452"/>
          </a:xfrm>
          <a:prstGeom prst="rect">
            <a:avLst/>
          </a:prstGeom>
        </p:spPr>
      </p:pic>
      <p:sp>
        <p:nvSpPr>
          <p:cNvPr id="9" name="Text Placeholder 8"/>
          <p:cNvSpPr>
            <a:spLocks noGrp="1"/>
          </p:cNvSpPr>
          <p:nvPr>
            <p:ph type="body" sz="quarter" idx="3"/>
          </p:nvPr>
        </p:nvSpPr>
        <p:spPr/>
        <p:txBody>
          <a:bodyPr/>
          <a:lstStyle/>
          <a:p>
            <a:r>
              <a:rPr lang="en-US" dirty="0" smtClean="0"/>
              <a:t>Potential Energy (B)</a:t>
            </a:r>
            <a:endParaRPr lang="en-US" dirty="0"/>
          </a:p>
        </p:txBody>
      </p:sp>
      <p:pic>
        <p:nvPicPr>
          <p:cNvPr id="12" name="Content Placeholder 11"/>
          <p:cNvPicPr>
            <a:picLocks noGrp="1" noChangeAspect="1"/>
          </p:cNvPicPr>
          <p:nvPr>
            <p:ph sz="quarter" idx="4"/>
          </p:nvPr>
        </p:nvPicPr>
        <p:blipFill>
          <a:blip r:embed="rId3"/>
          <a:stretch>
            <a:fillRect/>
          </a:stretch>
        </p:blipFill>
        <p:spPr>
          <a:xfrm>
            <a:off x="6172200" y="2505075"/>
            <a:ext cx="5030927" cy="3684588"/>
          </a:xfrm>
          <a:prstGeom prst="rect">
            <a:avLst/>
          </a:prstGeom>
        </p:spPr>
      </p:pic>
    </p:spTree>
    <p:extLst>
      <p:ext uri="{BB962C8B-B14F-4D97-AF65-F5344CB8AC3E}">
        <p14:creationId xmlns:p14="http://schemas.microsoft.com/office/powerpoint/2010/main" val="15119265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515155" y="412124"/>
            <a:ext cx="11062952" cy="6040191"/>
          </a:xfrm>
        </p:spPr>
        <p:txBody>
          <a:bodyPr>
            <a:normAutofit/>
          </a:bodyPr>
          <a:lstStyle/>
          <a:p>
            <a:r>
              <a:rPr lang="en-US" dirty="0" smtClean="0">
                <a:solidFill>
                  <a:srgbClr val="92D050"/>
                </a:solidFill>
              </a:rPr>
              <a:t>Observed: </a:t>
            </a:r>
            <a:r>
              <a:rPr lang="en-US" dirty="0" smtClean="0"/>
              <a:t>Picture A shows a skier (mass) in motion (velocity) showing kinetic energy while picture B, is a bowl with an arrow which has not been released yet showing potential energy.</a:t>
            </a:r>
          </a:p>
          <a:p>
            <a:r>
              <a:rPr lang="en-US" dirty="0" smtClean="0">
                <a:solidFill>
                  <a:srgbClr val="92D050"/>
                </a:solidFill>
              </a:rPr>
              <a:t>Explanation: </a:t>
            </a:r>
            <a:r>
              <a:rPr lang="en-US" dirty="0" smtClean="0"/>
              <a:t>Kinetic energy can be defined as the energy present in the object due to motion, on the other hand, potential energy is the energy obtained from the object from its stationary position.</a:t>
            </a:r>
          </a:p>
          <a:p>
            <a:r>
              <a:rPr lang="en-US" dirty="0" smtClean="0"/>
              <a:t>Kinetic energy can be transferred between objects while potential energy cannot be transferred to other objects.</a:t>
            </a:r>
          </a:p>
          <a:p>
            <a:r>
              <a:rPr lang="en-US" dirty="0" smtClean="0"/>
              <a:t>The kinetic energy is measured from its current position while potential energy is measured from the bottom.</a:t>
            </a:r>
          </a:p>
          <a:p>
            <a:r>
              <a:rPr lang="en-US" dirty="0" smtClean="0"/>
              <a:t>The kinetic energy can be calculated by using the mass of an object in motion while potential energy is calculated using the assertion of mass, height and gravity.</a:t>
            </a:r>
            <a:endParaRPr lang="en-US" dirty="0"/>
          </a:p>
        </p:txBody>
      </p:sp>
    </p:spTree>
    <p:extLst>
      <p:ext uri="{BB962C8B-B14F-4D97-AF65-F5344CB8AC3E}">
        <p14:creationId xmlns:p14="http://schemas.microsoft.com/office/powerpoint/2010/main" val="38841975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5155" y="175363"/>
            <a:ext cx="4875055" cy="1882037"/>
          </a:xfrm>
        </p:spPr>
        <p:txBody>
          <a:bodyPr>
            <a:normAutofit/>
          </a:bodyPr>
          <a:lstStyle/>
          <a:p>
            <a:r>
              <a:rPr lang="en-US" dirty="0" smtClean="0">
                <a:solidFill>
                  <a:schemeClr val="accent6"/>
                </a:solidFill>
              </a:rPr>
              <a:t>Covered concept:</a:t>
            </a:r>
            <a:r>
              <a:rPr lang="en-US" dirty="0" smtClean="0"/>
              <a:t/>
            </a:r>
            <a:br>
              <a:rPr lang="en-US" dirty="0" smtClean="0"/>
            </a:br>
            <a:r>
              <a:rPr lang="en-US" dirty="0" smtClean="0">
                <a:solidFill>
                  <a:srgbClr val="FF0000"/>
                </a:solidFill>
              </a:rPr>
              <a:t> The relation among work, energy and power in daily life</a:t>
            </a:r>
            <a:endParaRPr lang="en-US" dirty="0">
              <a:solidFill>
                <a:srgbClr val="FF0000"/>
              </a:solidFill>
            </a:endParaRPr>
          </a:p>
        </p:txBody>
      </p:sp>
      <p:pic>
        <p:nvPicPr>
          <p:cNvPr id="7" name="Content Placeholder 6"/>
          <p:cNvPicPr>
            <a:picLocks noGrp="1" noChangeAspect="1"/>
          </p:cNvPicPr>
          <p:nvPr>
            <p:ph idx="1"/>
          </p:nvPr>
        </p:nvPicPr>
        <p:blipFill>
          <a:blip r:embed="rId2"/>
          <a:stretch>
            <a:fillRect/>
          </a:stretch>
        </p:blipFill>
        <p:spPr>
          <a:xfrm>
            <a:off x="5390211" y="265515"/>
            <a:ext cx="6542012" cy="5762849"/>
          </a:xfrm>
          <a:prstGeom prst="rect">
            <a:avLst/>
          </a:prstGeom>
        </p:spPr>
      </p:pic>
      <p:sp>
        <p:nvSpPr>
          <p:cNvPr id="6" name="Text Placeholder 5"/>
          <p:cNvSpPr>
            <a:spLocks noGrp="1"/>
          </p:cNvSpPr>
          <p:nvPr>
            <p:ph type="body" sz="half" idx="2"/>
          </p:nvPr>
        </p:nvSpPr>
        <p:spPr>
          <a:xfrm>
            <a:off x="515155" y="1988176"/>
            <a:ext cx="4875056" cy="4040188"/>
          </a:xfrm>
        </p:spPr>
        <p:txBody>
          <a:bodyPr>
            <a:normAutofit fontScale="70000" lnSpcReduction="20000"/>
          </a:bodyPr>
          <a:lstStyle/>
          <a:p>
            <a:r>
              <a:rPr lang="en-US" sz="3200" dirty="0" smtClean="0"/>
              <a:t>N = -w</a:t>
            </a:r>
          </a:p>
          <a:p>
            <a:r>
              <a:rPr lang="en-US" sz="3200" dirty="0" smtClean="0"/>
              <a:t>W = mg</a:t>
            </a:r>
          </a:p>
          <a:p>
            <a:r>
              <a:rPr lang="en-US" sz="3200" dirty="0" smtClean="0"/>
              <a:t>W = 0 at the bottom of stairs since both KE and PE are at zero initially</a:t>
            </a:r>
          </a:p>
          <a:p>
            <a:r>
              <a:rPr lang="en-US" sz="3200" dirty="0" smtClean="0"/>
              <a:t>W = KE + PE</a:t>
            </a:r>
          </a:p>
          <a:p>
            <a:r>
              <a:rPr lang="en-US" sz="3200" dirty="0" smtClean="0"/>
              <a:t>W = Work</a:t>
            </a:r>
          </a:p>
          <a:p>
            <a:r>
              <a:rPr lang="en-US" sz="3200" dirty="0" smtClean="0"/>
              <a:t>m = mass</a:t>
            </a:r>
          </a:p>
          <a:p>
            <a:r>
              <a:rPr lang="en-US" sz="3200" dirty="0" smtClean="0"/>
              <a:t>g = gravity</a:t>
            </a:r>
          </a:p>
          <a:p>
            <a:r>
              <a:rPr lang="en-US" sz="3200" dirty="0" smtClean="0"/>
              <a:t>KE = </a:t>
            </a:r>
            <a:r>
              <a:rPr lang="en-US" sz="3200" dirty="0"/>
              <a:t>K</a:t>
            </a:r>
            <a:r>
              <a:rPr lang="en-US" sz="3200" dirty="0" smtClean="0"/>
              <a:t>inetic Energy</a:t>
            </a:r>
          </a:p>
          <a:p>
            <a:r>
              <a:rPr lang="en-US" sz="3200" dirty="0" smtClean="0"/>
              <a:t>PE = Potential Energy</a:t>
            </a:r>
          </a:p>
          <a:p>
            <a:r>
              <a:rPr lang="en-US" sz="3200" dirty="0" smtClean="0"/>
              <a:t>N = Force</a:t>
            </a:r>
          </a:p>
          <a:p>
            <a:endParaRPr lang="en-US" dirty="0"/>
          </a:p>
        </p:txBody>
      </p:sp>
    </p:spTree>
    <p:extLst>
      <p:ext uri="{BB962C8B-B14F-4D97-AF65-F5344CB8AC3E}">
        <p14:creationId xmlns:p14="http://schemas.microsoft.com/office/powerpoint/2010/main" val="11395354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31065" y="360608"/>
            <a:ext cx="10722735" cy="5816355"/>
          </a:xfrm>
        </p:spPr>
        <p:txBody>
          <a:bodyPr/>
          <a:lstStyle/>
          <a:p>
            <a:r>
              <a:rPr lang="en-US" dirty="0" smtClean="0">
                <a:solidFill>
                  <a:schemeClr val="accent6"/>
                </a:solidFill>
              </a:rPr>
              <a:t>Observed: </a:t>
            </a:r>
            <a:r>
              <a:rPr lang="en-US" dirty="0" smtClean="0"/>
              <a:t>The woman uses energy to climb up the stairs which is converted into power meaning work is done.</a:t>
            </a:r>
          </a:p>
          <a:p>
            <a:r>
              <a:rPr lang="en-US" dirty="0" smtClean="0">
                <a:solidFill>
                  <a:schemeClr val="accent6"/>
                </a:solidFill>
              </a:rPr>
              <a:t>Explanation</a:t>
            </a:r>
            <a:r>
              <a:rPr lang="en-US" dirty="0" smtClean="0"/>
              <a:t>: When the woman is walking or climbing up the stairs assuming she starts from rest, the chemical energy generated from food is converted into gravitational potential energy and kinetic energy, Her power output depends about how fast she moves.</a:t>
            </a:r>
          </a:p>
          <a:p>
            <a:r>
              <a:rPr lang="en-US" dirty="0" smtClean="0">
                <a:solidFill>
                  <a:schemeClr val="accent6"/>
                </a:solidFill>
              </a:rPr>
              <a:t> </a:t>
            </a:r>
            <a:r>
              <a:rPr lang="en-US" dirty="0" smtClean="0">
                <a:solidFill>
                  <a:schemeClr val="accent2"/>
                </a:solidFill>
              </a:rPr>
              <a:t>Food </a:t>
            </a:r>
            <a:r>
              <a:rPr lang="en-US" dirty="0">
                <a:solidFill>
                  <a:schemeClr val="accent2"/>
                </a:solidFill>
              </a:rPr>
              <a:t>E</a:t>
            </a:r>
            <a:r>
              <a:rPr lang="en-US" dirty="0" smtClean="0">
                <a:solidFill>
                  <a:schemeClr val="accent2"/>
                </a:solidFill>
              </a:rPr>
              <a:t>nergy (0E</a:t>
            </a:r>
            <a:r>
              <a:rPr lang="en-US" baseline="-25000" dirty="0" smtClean="0">
                <a:solidFill>
                  <a:schemeClr val="accent2"/>
                </a:solidFill>
              </a:rPr>
              <a:t>i</a:t>
            </a:r>
            <a:r>
              <a:rPr lang="en-US" dirty="0" smtClean="0">
                <a:solidFill>
                  <a:schemeClr val="accent2"/>
                </a:solidFill>
              </a:rPr>
              <a:t>) = Work energy (</a:t>
            </a:r>
            <a:r>
              <a:rPr lang="en-US" dirty="0" err="1" smtClean="0">
                <a:solidFill>
                  <a:schemeClr val="accent2"/>
                </a:solidFill>
              </a:rPr>
              <a:t>W</a:t>
            </a:r>
            <a:r>
              <a:rPr lang="en-US" baseline="-25000" dirty="0" err="1" smtClean="0">
                <a:solidFill>
                  <a:schemeClr val="accent2"/>
                </a:solidFill>
              </a:rPr>
              <a:t>nc</a:t>
            </a:r>
            <a:r>
              <a:rPr lang="en-US" dirty="0" smtClean="0">
                <a:solidFill>
                  <a:schemeClr val="accent2"/>
                </a:solidFill>
              </a:rPr>
              <a:t>) + (Thermal Energy + Stored fat).</a:t>
            </a:r>
          </a:p>
          <a:p>
            <a:r>
              <a:rPr lang="en-US" dirty="0" smtClean="0"/>
              <a:t>Power is an implication that shows energy has been transferred or has changed or is changing its form.</a:t>
            </a:r>
          </a:p>
          <a:p>
            <a:r>
              <a:rPr lang="en-US" dirty="0" smtClean="0"/>
              <a:t>Transfer of energy can be used to do work and power can be attributed to the rate at which work is done.</a:t>
            </a:r>
          </a:p>
          <a:p>
            <a:r>
              <a:rPr lang="en-US" dirty="0" smtClean="0"/>
              <a:t>The work converted into mechanical energy is W = KE + PE</a:t>
            </a:r>
          </a:p>
          <a:p>
            <a:endParaRPr lang="en-US" dirty="0" smtClean="0">
              <a:solidFill>
                <a:schemeClr val="accent2"/>
              </a:solidFill>
            </a:endParaRPr>
          </a:p>
          <a:p>
            <a:pPr marL="0" indent="0">
              <a:buNone/>
            </a:pPr>
            <a:endParaRPr lang="en-US" dirty="0">
              <a:solidFill>
                <a:schemeClr val="accent2"/>
              </a:solidFill>
            </a:endParaRPr>
          </a:p>
        </p:txBody>
      </p:sp>
    </p:spTree>
    <p:extLst>
      <p:ext uri="{BB962C8B-B14F-4D97-AF65-F5344CB8AC3E}">
        <p14:creationId xmlns:p14="http://schemas.microsoft.com/office/powerpoint/2010/main" val="4704309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err="1" smtClean="0"/>
              <a:t>Giancoli</a:t>
            </a:r>
            <a:r>
              <a:rPr lang="en-US" dirty="0" smtClean="0"/>
              <a:t>, D. C (2013). </a:t>
            </a:r>
            <a:r>
              <a:rPr lang="en-US" i="1" dirty="0" smtClean="0"/>
              <a:t>Physics: Principles with applications</a:t>
            </a:r>
            <a:r>
              <a:rPr lang="en-US" dirty="0" smtClean="0"/>
              <a:t>. Pearson Higher Ed.</a:t>
            </a:r>
          </a:p>
          <a:p>
            <a:r>
              <a:rPr lang="en-US" dirty="0" smtClean="0"/>
              <a:t>Knight R.D. (2017) </a:t>
            </a:r>
            <a:r>
              <a:rPr lang="en-US" i="1" dirty="0" smtClean="0"/>
              <a:t>Physics for scientists and engineers</a:t>
            </a:r>
            <a:r>
              <a:rPr lang="en-US" dirty="0" smtClean="0"/>
              <a:t>. Pearson Higher Ed.</a:t>
            </a:r>
            <a:endParaRPr lang="en-US" dirty="0"/>
          </a:p>
        </p:txBody>
      </p:sp>
    </p:spTree>
    <p:extLst>
      <p:ext uri="{BB962C8B-B14F-4D97-AF65-F5344CB8AC3E}">
        <p14:creationId xmlns:p14="http://schemas.microsoft.com/office/powerpoint/2010/main" val="18207943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590</TotalTime>
  <Words>906</Words>
  <Application>Microsoft Office PowerPoint</Application>
  <PresentationFormat>Widescreen</PresentationFormat>
  <Paragraphs>59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Covered Concepts: Relationship between impulse momentum theorem and Newton’s second law.</vt:lpstr>
      <vt:lpstr>PowerPoint Presentation</vt:lpstr>
      <vt:lpstr>Covered concept: Relationship between linear momentum conservation and Newton’s third law</vt:lpstr>
      <vt:lpstr>PowerPoint Presentation</vt:lpstr>
      <vt:lpstr>Covered concept:  How momentum conservation is exemplified in various physical activities.</vt:lpstr>
      <vt:lpstr>PowerPoint Presentation</vt:lpstr>
      <vt:lpstr>Covered concept: Difference between kinetic and potential energy.</vt:lpstr>
      <vt:lpstr>PowerPoint Presentation</vt:lpstr>
      <vt:lpstr>Covered concept:  The relation among work, energy and power in daily life</vt:lpstr>
      <vt:lpstr>PowerPoint Presentation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DEMUSI</dc:creator>
  <cp:lastModifiedBy>DEMUSI</cp:lastModifiedBy>
  <cp:revision>191</cp:revision>
  <dcterms:created xsi:type="dcterms:W3CDTF">2018-10-15T09:24:23Z</dcterms:created>
  <dcterms:modified xsi:type="dcterms:W3CDTF">2018-10-15T19:20:03Z</dcterms:modified>
</cp:coreProperties>
</file>